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1788" r:id="rId5"/>
    <p:sldId id="322" r:id="rId6"/>
    <p:sldId id="4225" r:id="rId7"/>
    <p:sldId id="317" r:id="rId8"/>
    <p:sldId id="592" r:id="rId9"/>
    <p:sldId id="617" r:id="rId10"/>
    <p:sldId id="618" r:id="rId11"/>
    <p:sldId id="597" r:id="rId12"/>
    <p:sldId id="4226" r:id="rId13"/>
    <p:sldId id="596" r:id="rId14"/>
    <p:sldId id="601" r:id="rId15"/>
    <p:sldId id="4218" r:id="rId16"/>
    <p:sldId id="62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5E5BA8-98F3-924C-7C8C-C9C60E4924A9}" v="14" dt="2024-03-04T11:56:01.4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2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6" y="2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-Sharbel Asman" userId="S::mark-sharbel.asman@kirkhousetrust.org::1c532bfd-4cb0-473f-8a06-b4b5d05a8345" providerId="AD" clId="Web-{205E5BA8-98F3-924C-7C8C-C9C60E4924A9}"/>
    <pc:docChg chg="modSld">
      <pc:chgData name="Mark-Sharbel Asman" userId="S::mark-sharbel.asman@kirkhousetrust.org::1c532bfd-4cb0-473f-8a06-b4b5d05a8345" providerId="AD" clId="Web-{205E5BA8-98F3-924C-7C8C-C9C60E4924A9}" dt="2024-03-04T11:56:01.412" v="9" actId="1076"/>
      <pc:docMkLst>
        <pc:docMk/>
      </pc:docMkLst>
      <pc:sldChg chg="modSp">
        <pc:chgData name="Mark-Sharbel Asman" userId="S::mark-sharbel.asman@kirkhousetrust.org::1c532bfd-4cb0-473f-8a06-b4b5d05a8345" providerId="AD" clId="Web-{205E5BA8-98F3-924C-7C8C-C9C60E4924A9}" dt="2024-03-04T11:56:01.412" v="9" actId="1076"/>
        <pc:sldMkLst>
          <pc:docMk/>
          <pc:sldMk cId="2748365104" sldId="4225"/>
        </pc:sldMkLst>
        <pc:graphicFrameChg chg="mod modGraphic">
          <ac:chgData name="Mark-Sharbel Asman" userId="S::mark-sharbel.asman@kirkhousetrust.org::1c532bfd-4cb0-473f-8a06-b4b5d05a8345" providerId="AD" clId="Web-{205E5BA8-98F3-924C-7C8C-C9C60E4924A9}" dt="2024-03-04T11:56:01.412" v="9" actId="1076"/>
          <ac:graphicFrameMkLst>
            <pc:docMk/>
            <pc:sldMk cId="2748365104" sldId="4225"/>
            <ac:graphicFrameMk id="2" creationId="{D8878CF8-5426-274C-A27E-5BAEE3B22F1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48634-FD1A-4FFE-B620-772CF586C82C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FC611-2B9C-4950-B3BD-5FB09ABB55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2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BD8A3-BD02-4054-A9CA-724A7318FCF1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57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BD8A3-BD02-4054-A9CA-724A7318FCF1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17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2CD2B-BF9F-FE86-AE88-6158B154A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327711-2623-4CF7-9BF8-0F5EB1205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A7345-EDF7-6AF6-BA74-5E9F081EC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B9AE-A962-469E-AB1E-93EE64E419EA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705A1-A249-4055-632E-BC714CAB2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DE95D-9BE5-BB0E-082D-3F9EB10D9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9690-6665-4A50-ABD2-329780DE9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118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22FD4-EF44-8C52-17C0-35B76AFC6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FA956C-CA89-993A-3779-8A88E0407C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1E18E-483A-6B39-2A62-3D587630B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B9AE-A962-469E-AB1E-93EE64E419EA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AAB3A-D8A6-EA00-EAE1-612D53BBA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6C9E3-63CB-2119-5E44-0FEBE482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9690-6665-4A50-ABD2-329780DE9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06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C47081-D43F-DA34-EB14-8F4F3C2F6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D05CCA-74C2-E61B-391C-DF1A49D52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D9D82-357F-27D2-DBBE-383135026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B9AE-A962-469E-AB1E-93EE64E419EA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E3EDA-B5A9-41DA-4BD2-F964A7A76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A929A-BF7B-F4AE-01CF-9C7B23A3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9690-6665-4A50-ABD2-329780DE9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657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n-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2005010" y="-1"/>
            <a:ext cx="10185395" cy="896471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12" y="98984"/>
            <a:ext cx="10185400" cy="698501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07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753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10654831" y="6642561"/>
            <a:ext cx="823300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600"/>
            </a:lvl1pPr>
          </a:lstStyle>
          <a:p>
            <a:pPr hangingPunct="1"/>
            <a:r>
              <a:rPr sz="600" kern="1200">
                <a:solidFill>
                  <a:prstClr val="black"/>
                </a:solidFill>
              </a:rPr>
              <a:t>Copyright CFFRC - 2015</a:t>
            </a:r>
          </a:p>
        </p:txBody>
      </p:sp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xfrm>
            <a:off x="5892800" y="6172201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95042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381000"/>
            <a:ext cx="9550400" cy="590550"/>
          </a:xfrm>
        </p:spPr>
        <p:txBody>
          <a:bodyPr>
            <a:normAutofit/>
          </a:bodyPr>
          <a:lstStyle>
            <a:lvl1pPr algn="l">
              <a:defRPr sz="2700" b="1"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00" y="1752600"/>
            <a:ext cx="11176000" cy="4724400"/>
          </a:xfrm>
        </p:spPr>
        <p:txBody>
          <a:bodyPr/>
          <a:lstStyle>
            <a:lvl1pPr>
              <a:defRPr sz="1800" b="1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990600"/>
            <a:ext cx="9550400" cy="457200"/>
          </a:xfrm>
        </p:spPr>
        <p:txBody>
          <a:bodyPr>
            <a:normAutofit/>
          </a:bodyPr>
          <a:lstStyle>
            <a:lvl1pPr marL="0" indent="0">
              <a:buNone/>
              <a:defRPr sz="2100" b="1" baseline="0"/>
            </a:lvl1pPr>
          </a:lstStyle>
          <a:p>
            <a:pPr lvl="0"/>
            <a:r>
              <a:rPr lang="en-GB" dirty="0"/>
              <a:t>Sub Header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0363201" y="6642556"/>
            <a:ext cx="91403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/>
            <a:r>
              <a:rPr lang="en-US" sz="600" kern="1200" dirty="0">
                <a:solidFill>
                  <a:prstClr val="black"/>
                </a:solidFill>
              </a:rPr>
              <a:t>© Copyright CFF - 2015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" y="6705603"/>
            <a:ext cx="10092707" cy="152401"/>
          </a:xfrm>
          <a:prstGeom prst="rect">
            <a:avLst/>
          </a:prstGeom>
          <a:solidFill>
            <a:srgbClr val="007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5541416" y="6705603"/>
            <a:ext cx="4561645" cy="152403"/>
          </a:xfrm>
          <a:prstGeom prst="rect">
            <a:avLst/>
          </a:prstGeom>
          <a:solidFill>
            <a:srgbClr val="F68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en-US" sz="1350" kern="12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58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6C3D7-4528-2060-AA33-C5818BE7D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E5A04-8E00-07F4-7B3A-482EB7807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F8DB5-0A56-B040-9892-2F8F31FB7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B9AE-A962-469E-AB1E-93EE64E419EA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6AF3A-F741-04C2-060B-31399295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0D2BB-3F97-D971-3FBF-E9F664C99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9690-6665-4A50-ABD2-329780DE9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003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844C2-134D-284B-2853-30971363B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45447-41AC-AA6B-0047-B0A2262A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9502A-440B-CE92-261D-EA4E846D3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B9AE-A962-469E-AB1E-93EE64E419EA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C222F-1724-3284-B237-5233823C6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D1D72-2F84-3B6C-59EB-7594C718F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9690-6665-4A50-ABD2-329780DE9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060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FE2C-9C74-19CD-860F-A7C11D686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1EC51-9C7E-C9F5-F75A-BB5E9590E8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805100-F79E-2FD4-0ADD-1218C0E86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90DA1-25E9-7873-75D8-2332DD837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B9AE-A962-469E-AB1E-93EE64E419EA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24028A-7371-2030-70A7-288C4586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F1CA2-3A7B-0BE5-66AC-5F36B72A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9690-6665-4A50-ABD2-329780DE9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774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34988-177D-3E87-0B4A-651180E91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30F01-C116-6542-87B4-401794904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8E533-88EF-9FFC-FD8E-0DACA5970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B14CA3-385C-D020-2D94-509D1FA57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18F226-FDDC-2942-B264-AC3FE162BE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3C69D9-243B-A2AB-4F83-2DE83EA4F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B9AE-A962-469E-AB1E-93EE64E419EA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A1C62B-56B8-1C90-E112-1CE66046D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317949-1D4B-F69F-E3F1-90C5CE745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9690-6665-4A50-ABD2-329780DE9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6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4F130-8A1E-97D4-E0EC-D2630DA67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CE3C3D-BFA5-0A00-1E15-E875FF8D8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B9AE-A962-469E-AB1E-93EE64E419EA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23119-7697-D207-7700-788557B60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00230F-4A25-3782-4187-C32323A05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9690-6665-4A50-ABD2-329780DE9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1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15AFAA-CF7E-23DB-42FD-F5FF29726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B9AE-A962-469E-AB1E-93EE64E419EA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83F79E-FC2E-0BC0-6F92-4D5EDF622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62607-D9AF-48D5-BA59-BEEB120E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9690-6665-4A50-ABD2-329780DE9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636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1AF68-1492-DD26-1168-78E80B415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6BF91-A55E-5B5A-E433-160622B59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905FCA-B128-B3B5-02D3-1299787A9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D81AF-E4A0-E2A7-A279-95C3D6B9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B9AE-A962-469E-AB1E-93EE64E419EA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8240B-58AF-DDCF-1F6D-919EF71E0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536A6-5851-1197-2566-65A382DA3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9690-6665-4A50-ABD2-329780DE9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167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B2665-65E9-7A30-C621-1A90B715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3802DD-97A6-B7DC-C6C3-A66D842E25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B3615-BF42-2C0B-2F9D-FAA733785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D4F9C9-1558-6A75-0A00-E7796A3D8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B9AE-A962-469E-AB1E-93EE64E419EA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7F8A95-A506-E62A-5B4C-2A68E147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C53FF-C1C7-8F03-46D2-247F4EC1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9690-6665-4A50-ABD2-329780DE9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682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12143-770A-18A6-CCA1-E83EFC6E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3DC3A-91D0-2690-4907-C59571785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91F91-E2E2-391E-F34F-D731CE3A2A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7B9AE-A962-469E-AB1E-93EE64E419EA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A8CB0-9E65-62C1-64D7-8C2BCA3FC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B49D9-F162-6106-5D60-6B9520D85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89690-6665-4A50-ABD2-329780DE9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45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56.jpg"/><Relationship Id="rId5" Type="http://schemas.openxmlformats.org/officeDocument/2006/relationships/image" Target="../media/image50.png"/><Relationship Id="rId10" Type="http://schemas.openxmlformats.org/officeDocument/2006/relationships/image" Target="../media/image55.jp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3ECAB2-667D-23E0-AF39-DA2D6FA183A6}"/>
              </a:ext>
            </a:extLst>
          </p:cNvPr>
          <p:cNvSpPr txBox="1"/>
          <p:nvPr/>
        </p:nvSpPr>
        <p:spPr>
          <a:xfrm>
            <a:off x="126125" y="6486039"/>
            <a:ext cx="106559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https://www.nottingham.ac.uk/research/beacons-of-excellence/future-food/capabilities/transdisciplinary-research/crop-diversification-unit/index.aspx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4E7AE3-8E19-5B07-80B9-BE12B2359F86}"/>
              </a:ext>
            </a:extLst>
          </p:cNvPr>
          <p:cNvGrpSpPr/>
          <p:nvPr/>
        </p:nvGrpSpPr>
        <p:grpSpPr>
          <a:xfrm>
            <a:off x="1059442" y="1613824"/>
            <a:ext cx="7106060" cy="4521550"/>
            <a:chOff x="537459" y="401909"/>
            <a:chExt cx="10671172" cy="66121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E7A0064-3F60-4D9F-9C23-1688AA1BE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7459" y="511284"/>
              <a:ext cx="9116903" cy="6502738"/>
            </a:xfrm>
            <a:prstGeom prst="rect">
              <a:avLst/>
            </a:prstGeom>
          </p:spPr>
        </p:pic>
        <p:pic>
          <p:nvPicPr>
            <p:cNvPr id="13" name="Picture 12" descr="A close-up of a purple flower&#10;&#10;Description automatically generated with low confidence">
              <a:extLst>
                <a:ext uri="{FF2B5EF4-FFF2-40B4-BE49-F238E27FC236}">
                  <a16:creationId xmlns:a16="http://schemas.microsoft.com/office/drawing/2014/main" id="{DBF9420C-5E95-CAEB-ACC3-425EA38AD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8056" y="2785738"/>
              <a:ext cx="1379450" cy="2236381"/>
            </a:xfrm>
            <a:prstGeom prst="rect">
              <a:avLst/>
            </a:prstGeom>
          </p:spPr>
        </p:pic>
        <p:pic>
          <p:nvPicPr>
            <p:cNvPr id="14" name="Picture 13" descr="A close-up of some plants&#10;&#10;Description automatically generated with medium confidence">
              <a:extLst>
                <a:ext uri="{FF2B5EF4-FFF2-40B4-BE49-F238E27FC236}">
                  <a16:creationId xmlns:a16="http://schemas.microsoft.com/office/drawing/2014/main" id="{1D28003D-E41E-AD71-1F73-A1CA290B1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7292" y="401909"/>
              <a:ext cx="1998921" cy="133927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290009-1A02-B0DC-EDD9-147706392979}"/>
                </a:ext>
              </a:extLst>
            </p:cNvPr>
            <p:cNvSpPr txBox="1"/>
            <p:nvPr/>
          </p:nvSpPr>
          <p:spPr>
            <a:xfrm>
              <a:off x="9292303" y="1834684"/>
              <a:ext cx="158889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/>
                <a:t>Moth Bean;</a:t>
              </a:r>
            </a:p>
            <a:p>
              <a:r>
                <a:rPr lang="en-GB" sz="1400" b="1" i="1" dirty="0"/>
                <a:t>UK, India, Thailand</a:t>
              </a:r>
              <a:endParaRPr lang="en-GB" sz="1600" b="1" i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1FCBCF-B467-9D3B-1ACB-44FC98C526BD}"/>
                </a:ext>
              </a:extLst>
            </p:cNvPr>
            <p:cNvSpPr txBox="1"/>
            <p:nvPr/>
          </p:nvSpPr>
          <p:spPr>
            <a:xfrm>
              <a:off x="9578056" y="5131494"/>
              <a:ext cx="163057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/>
                <a:t>Quinoa</a:t>
              </a:r>
              <a:r>
                <a:rPr lang="en-GB" dirty="0"/>
                <a:t>;</a:t>
              </a:r>
            </a:p>
            <a:p>
              <a:r>
                <a:rPr lang="en-GB" sz="1400" b="1" i="1" dirty="0"/>
                <a:t>UK, Iowa State Uni,</a:t>
              </a:r>
            </a:p>
            <a:p>
              <a:r>
                <a:rPr lang="en-GB" sz="1400" b="1" i="1" dirty="0"/>
                <a:t>Uni of Buenos Aires</a:t>
              </a:r>
            </a:p>
            <a:p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5D10EB-00DF-08EB-BA49-F327650960BD}"/>
                </a:ext>
              </a:extLst>
            </p:cNvPr>
            <p:cNvSpPr/>
            <p:nvPr/>
          </p:nvSpPr>
          <p:spPr>
            <a:xfrm>
              <a:off x="7004538" y="4964723"/>
              <a:ext cx="2479431" cy="11957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CFE6972-2D82-0F89-99A0-7025EBD6E121}"/>
              </a:ext>
            </a:extLst>
          </p:cNvPr>
          <p:cNvSpPr txBox="1"/>
          <p:nvPr/>
        </p:nvSpPr>
        <p:spPr>
          <a:xfrm>
            <a:off x="3083734" y="616828"/>
            <a:ext cx="4288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University of Nottingham (UK and Malaysia)</a:t>
            </a:r>
          </a:p>
          <a:p>
            <a:r>
              <a:rPr lang="en-GB" dirty="0"/>
              <a:t>Crops for The Future (Malaysia and UK)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C1743A-D77E-2C89-DA81-E63D5BFA0BAC}"/>
              </a:ext>
            </a:extLst>
          </p:cNvPr>
          <p:cNvSpPr txBox="1"/>
          <p:nvPr/>
        </p:nvSpPr>
        <p:spPr>
          <a:xfrm>
            <a:off x="8771933" y="1308618"/>
            <a:ext cx="302621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Dr Sean Mayes,</a:t>
            </a:r>
          </a:p>
          <a:p>
            <a:endParaRPr lang="en-GB" sz="1600" dirty="0"/>
          </a:p>
          <a:p>
            <a:r>
              <a:rPr lang="en-GB" sz="1600" dirty="0"/>
              <a:t>Global Program Director- </a:t>
            </a:r>
          </a:p>
          <a:p>
            <a:r>
              <a:rPr lang="en-GB" sz="1600" dirty="0"/>
              <a:t>   Accelerated Crop Improvement, </a:t>
            </a:r>
          </a:p>
          <a:p>
            <a:r>
              <a:rPr lang="en-GB" sz="1600" dirty="0"/>
              <a:t>ICRISAT, </a:t>
            </a:r>
            <a:r>
              <a:rPr lang="en-GB" sz="1600" dirty="0" err="1"/>
              <a:t>Patancheru</a:t>
            </a:r>
            <a:r>
              <a:rPr lang="en-GB" sz="1600" dirty="0"/>
              <a:t>, </a:t>
            </a:r>
          </a:p>
          <a:p>
            <a:r>
              <a:rPr lang="en-GB" sz="1600" dirty="0"/>
              <a:t>Hyderabad, India</a:t>
            </a:r>
          </a:p>
          <a:p>
            <a:endParaRPr lang="en-GB" sz="1600" dirty="0"/>
          </a:p>
          <a:p>
            <a:r>
              <a:rPr lang="en-GB" sz="1600" dirty="0"/>
              <a:t>Associate Prof,</a:t>
            </a:r>
          </a:p>
          <a:p>
            <a:r>
              <a:rPr lang="en-GB" sz="1600" dirty="0"/>
              <a:t>Crop Genetics,</a:t>
            </a:r>
          </a:p>
          <a:p>
            <a:r>
              <a:rPr lang="en-GB" sz="1600" dirty="0"/>
              <a:t>University of Nottingham, UK</a:t>
            </a:r>
          </a:p>
          <a:p>
            <a:endParaRPr lang="en-GB" sz="1600" dirty="0"/>
          </a:p>
          <a:p>
            <a:r>
              <a:rPr lang="en-GB" sz="1600" dirty="0"/>
              <a:t>Board Member,</a:t>
            </a:r>
          </a:p>
          <a:p>
            <a:r>
              <a:rPr lang="en-GB" sz="1600" dirty="0"/>
              <a:t>Crops for the Future (UK) CIC,</a:t>
            </a:r>
          </a:p>
          <a:p>
            <a:r>
              <a:rPr lang="en-GB" sz="1600" dirty="0"/>
              <a:t>c/o NIAB, Cambridge, UK</a:t>
            </a:r>
          </a:p>
        </p:txBody>
      </p:sp>
    </p:spTree>
    <p:extLst>
      <p:ext uri="{BB962C8B-B14F-4D97-AF65-F5344CB8AC3E}">
        <p14:creationId xmlns:p14="http://schemas.microsoft.com/office/powerpoint/2010/main" val="2383814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8763000" y="0"/>
            <a:ext cx="190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764"/>
          <a:stretch/>
        </p:blipFill>
        <p:spPr>
          <a:xfrm>
            <a:off x="2659254" y="712464"/>
            <a:ext cx="6141493" cy="3762268"/>
          </a:xfrm>
          <a:prstGeom prst="rect">
            <a:avLst/>
          </a:prstGeom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1828800" y="228601"/>
            <a:ext cx="7802402" cy="442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9A46"/>
                </a:solidFill>
              </a:rPr>
              <a:t>Breeding and agronomy: </a:t>
            </a:r>
            <a:r>
              <a:rPr lang="en-US" sz="2800" b="1" kern="0" dirty="0" err="1">
                <a:solidFill>
                  <a:schemeClr val="accent3"/>
                </a:solidFill>
                <a:latin typeface="Calibri" panose="020F0502020204030204" pitchFamily="34" charset="0"/>
                <a:ea typeface="ＭＳ Ｐゴシック" pitchFamily="-108" charset="-128"/>
                <a:cs typeface="ＭＳ Ｐゴシック" pitchFamily="-108" charset="-128"/>
              </a:rPr>
              <a:t>mobilising</a:t>
            </a:r>
            <a:r>
              <a:rPr lang="en-US" sz="2800" b="1" kern="0" dirty="0">
                <a:solidFill>
                  <a:schemeClr val="accent3"/>
                </a:solidFill>
                <a:latin typeface="Calibri" panose="020F0502020204030204" pitchFamily="34" charset="0"/>
                <a:ea typeface="ＭＳ Ｐゴシック" pitchFamily="-108" charset="-128"/>
                <a:cs typeface="ＭＳ Ｐゴシック" pitchFamily="-108" charset="-128"/>
              </a:rPr>
              <a:t> diversity </a:t>
            </a:r>
            <a:endParaRPr lang="en-MY" sz="3200" b="1" kern="0" dirty="0">
              <a:solidFill>
                <a:schemeClr val="accent3"/>
              </a:solidFill>
              <a:latin typeface="Calibri" panose="020F0502020204030204" pitchFamily="34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93367" y="451568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Crops for the Future Research Centre (Malaysia) (2013 – 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FAO-ITPGRFA (2016-2019): Looking at drought tolerance and cookability in the global germplasm 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 West Africa - Southeast Asia collaboration (Ghana, Nigeria, Indonesia, Malaysia)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BamBreed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(2018 – 2023) University of Nottingham Future Food Beacon</a:t>
            </a:r>
            <a:endParaRPr lang="en-MY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662965" y="5882240"/>
            <a:ext cx="102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Lines are being assessed at F7/8 by University KwaZulu Natal (SA) and ARC for potential registration and release in 2024 	and by CRI in Ghana for potential registration in 2025.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267201" y="2794958"/>
            <a:ext cx="484293" cy="4400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423140" y="2960684"/>
            <a:ext cx="210026" cy="438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53811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763000" y="207991"/>
            <a:ext cx="1790008" cy="9535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60185" y="660725"/>
            <a:ext cx="7107186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kern="0" dirty="0">
                <a:solidFill>
                  <a:schemeClr val="accent3"/>
                </a:solidFill>
                <a:latin typeface="Calibri" panose="020F0502020204030204" pitchFamily="34" charset="0"/>
                <a:ea typeface="ＭＳ Ｐゴシック" pitchFamily="-108" charset="-128"/>
                <a:cs typeface="ＭＳ Ｐゴシック" pitchFamily="-108" charset="-128"/>
              </a:rPr>
              <a:t>Global potential to commercialise underutilised crops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05000" y="95250"/>
            <a:ext cx="6511428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rgbClr val="009A46"/>
                </a:solidFill>
              </a:rPr>
              <a:t>Demand-led application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t="4033" r="7500" b="11421"/>
          <a:stretch/>
        </p:blipFill>
        <p:spPr>
          <a:xfrm>
            <a:off x="1924517" y="1371600"/>
            <a:ext cx="7642854" cy="3797952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4800600" y="2971800"/>
            <a:ext cx="1905000" cy="1143000"/>
          </a:xfrm>
          <a:prstGeom prst="ellipse">
            <a:avLst/>
          </a:prstGeom>
          <a:solidFill>
            <a:srgbClr val="FFFF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2460186" y="2819400"/>
            <a:ext cx="2111815" cy="2133600"/>
          </a:xfrm>
          <a:prstGeom prst="ellipse">
            <a:avLst/>
          </a:prstGeom>
          <a:solidFill>
            <a:srgbClr val="FFFF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/>
          <p:cNvSpPr/>
          <p:nvPr/>
        </p:nvSpPr>
        <p:spPr>
          <a:xfrm>
            <a:off x="7044484" y="2203776"/>
            <a:ext cx="1987221" cy="1911024"/>
          </a:xfrm>
          <a:prstGeom prst="ellipse">
            <a:avLst/>
          </a:prstGeom>
          <a:solidFill>
            <a:srgbClr val="FFFF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/>
          <p:cNvSpPr/>
          <p:nvPr/>
        </p:nvSpPr>
        <p:spPr>
          <a:xfrm>
            <a:off x="5638800" y="4114800"/>
            <a:ext cx="609601" cy="510907"/>
          </a:xfrm>
          <a:prstGeom prst="ellipse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Oval 54"/>
          <p:cNvSpPr/>
          <p:nvPr/>
        </p:nvSpPr>
        <p:spPr>
          <a:xfrm>
            <a:off x="6934200" y="2517348"/>
            <a:ext cx="1482228" cy="1292653"/>
          </a:xfrm>
          <a:prstGeom prst="ellipse">
            <a:avLst/>
          </a:prstGeom>
          <a:solidFill>
            <a:srgbClr val="FFFF00">
              <a:alpha val="45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6" name="Group 55"/>
          <p:cNvGrpSpPr/>
          <p:nvPr/>
        </p:nvGrpSpPr>
        <p:grpSpPr>
          <a:xfrm>
            <a:off x="2122858" y="1614294"/>
            <a:ext cx="1500907" cy="1144944"/>
            <a:chOff x="2968647" y="4876800"/>
            <a:chExt cx="1079242" cy="791540"/>
          </a:xfrm>
        </p:grpSpPr>
        <p:sp>
          <p:nvSpPr>
            <p:cNvPr id="57" name="Rectangle 56"/>
            <p:cNvSpPr/>
            <p:nvPr/>
          </p:nvSpPr>
          <p:spPr>
            <a:xfrm>
              <a:off x="2971800" y="4876800"/>
              <a:ext cx="1066800" cy="762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58" name="Picture 2" descr="http://phenome-networks.com/wp-content/uploads/2014/05/East-West-Logo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647" y="4876800"/>
              <a:ext cx="1079242" cy="791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" t="4018" r="30241" b="78448"/>
          <a:stretch/>
        </p:blipFill>
        <p:spPr>
          <a:xfrm>
            <a:off x="5386363" y="2108646"/>
            <a:ext cx="1865123" cy="65059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940" y="4383128"/>
            <a:ext cx="1142966" cy="731499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713367" y="5523525"/>
            <a:ext cx="4250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Seed companies interested in developing pipelines for our pre-breeding lines of underutilised crops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6"/>
          <a:srcRect b="41647"/>
          <a:stretch/>
        </p:blipFill>
        <p:spPr>
          <a:xfrm>
            <a:off x="6200274" y="4625707"/>
            <a:ext cx="4267200" cy="1403143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6152601" y="6011273"/>
            <a:ext cx="4431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Contract farming with a local subsistence farmer at Kedah, Malaysia (next to rubber plantation plot; 2017)</a:t>
            </a:r>
            <a:endParaRPr lang="en-MY" sz="1400" dirty="0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74" y="244697"/>
            <a:ext cx="1043623" cy="5844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453" y="959875"/>
            <a:ext cx="1440125" cy="5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5891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round containers with food&#10;&#10;Description automatically generated with medium confidence">
            <a:extLst>
              <a:ext uri="{FF2B5EF4-FFF2-40B4-BE49-F238E27FC236}">
                <a16:creationId xmlns:a16="http://schemas.microsoft.com/office/drawing/2014/main" id="{95512499-CABC-EB57-358B-2975F0C2FE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8" r="-3" b="2479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9" name="Picture 8" descr="A person holding a pile of boxes&#10;&#10;Description automatically generated">
            <a:extLst>
              <a:ext uri="{FF2B5EF4-FFF2-40B4-BE49-F238E27FC236}">
                <a16:creationId xmlns:a16="http://schemas.microsoft.com/office/drawing/2014/main" id="{EC9A0046-0373-3CD9-741D-CA81574165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6" r="-3" b="2821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Picture 4" descr="A group of milk cartons&#10;&#10;Description automatically generated">
            <a:extLst>
              <a:ext uri="{FF2B5EF4-FFF2-40B4-BE49-F238E27FC236}">
                <a16:creationId xmlns:a16="http://schemas.microsoft.com/office/drawing/2014/main" id="{BFDA061D-1258-EA35-069E-BDBA998B79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4" b="15295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2" descr="A blue and black question mark&#10;&#10;Description automatically generated">
            <a:extLst>
              <a:ext uri="{FF2B5EF4-FFF2-40B4-BE49-F238E27FC236}">
                <a16:creationId xmlns:a16="http://schemas.microsoft.com/office/drawing/2014/main" id="{A4C514F1-90EB-004F-97D1-0131A61FBF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r="2880" b="-3"/>
          <a:stretch/>
        </p:blipFill>
        <p:spPr>
          <a:xfrm>
            <a:off x="-2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5F1CF0-33C5-3142-F396-476C8440EEE0}"/>
              </a:ext>
            </a:extLst>
          </p:cNvPr>
          <p:cNvSpPr txBox="1"/>
          <p:nvPr/>
        </p:nvSpPr>
        <p:spPr>
          <a:xfrm>
            <a:off x="-4" y="2943181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https://whatif-foods.com/</a:t>
            </a:r>
          </a:p>
        </p:txBody>
      </p:sp>
    </p:spTree>
    <p:extLst>
      <p:ext uri="{BB962C8B-B14F-4D97-AF65-F5344CB8AC3E}">
        <p14:creationId xmlns:p14="http://schemas.microsoft.com/office/powerpoint/2010/main" val="13327516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800" y="645090"/>
            <a:ext cx="1450325" cy="1450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609" y="4540717"/>
            <a:ext cx="1770897" cy="1770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752" y="2658467"/>
            <a:ext cx="1580335" cy="1580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38188"/>
          <a:stretch/>
        </p:blipFill>
        <p:spPr>
          <a:xfrm>
            <a:off x="2446832" y="4407291"/>
            <a:ext cx="1838002" cy="1672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9143" y="625900"/>
            <a:ext cx="1487202" cy="1487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5242" y="649450"/>
            <a:ext cx="1384548" cy="13845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5401" y="2681022"/>
            <a:ext cx="1535227" cy="15352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9143" y="4471572"/>
            <a:ext cx="1645431" cy="16454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58903" y="294830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Hui </a:t>
            </a:r>
            <a:r>
              <a:rPr lang="en-GB" dirty="0" err="1"/>
              <a:t>Hui</a:t>
            </a:r>
            <a:r>
              <a:rPr lang="en-GB" dirty="0"/>
              <a:t> Chai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44189" y="263625"/>
            <a:ext cx="1891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Presidor Kendabie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15401" y="2319814"/>
            <a:ext cx="1484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Aryo Feldman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69143" y="154678"/>
            <a:ext cx="2036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Wai Kuan Ho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46125" y="22403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Asha Karunaratne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71114" y="6096112"/>
            <a:ext cx="254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Muhammad Zahrulakmal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03736" y="63911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Mohd Khairul Izwan Mohd Hahiree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23889" y="6140277"/>
            <a:ext cx="1613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Festo </a:t>
            </a:r>
            <a:r>
              <a:rPr lang="en-GB" dirty="0" err="1"/>
              <a:t>Massawe</a:t>
            </a:r>
            <a:endParaRPr lang="en-GB" dirty="0"/>
          </a:p>
        </p:txBody>
      </p:sp>
      <p:pic>
        <p:nvPicPr>
          <p:cNvPr id="19" name="Picture 18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2EC9A436-102B-A749-5D3D-6444C3C1F9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114" y="614378"/>
            <a:ext cx="1363390" cy="1363390"/>
          </a:xfrm>
          <a:prstGeom prst="rect">
            <a:avLst/>
          </a:prstGeom>
        </p:spPr>
      </p:pic>
      <p:pic>
        <p:nvPicPr>
          <p:cNvPr id="21" name="Picture 20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B353C3D1-97F7-DB7D-A598-1514289357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74" y="2626075"/>
            <a:ext cx="1580334" cy="15803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374109-B67B-00BB-5997-A1F11D2D2E1E}"/>
              </a:ext>
            </a:extLst>
          </p:cNvPr>
          <p:cNvSpPr txBox="1"/>
          <p:nvPr/>
        </p:nvSpPr>
        <p:spPr>
          <a:xfrm>
            <a:off x="2011278" y="230448"/>
            <a:ext cx="178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Luis Salazar Licea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3AD3A2-C53A-E08A-E65E-8113730EAD9E}"/>
              </a:ext>
            </a:extLst>
          </p:cNvPr>
          <p:cNvSpPr txBox="1"/>
          <p:nvPr/>
        </p:nvSpPr>
        <p:spPr>
          <a:xfrm>
            <a:off x="3450901" y="2237991"/>
            <a:ext cx="14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Alberto Tanzi</a:t>
            </a:r>
          </a:p>
        </p:txBody>
      </p:sp>
    </p:spTree>
    <p:extLst>
      <p:ext uri="{BB962C8B-B14F-4D97-AF65-F5344CB8AC3E}">
        <p14:creationId xmlns:p14="http://schemas.microsoft.com/office/powerpoint/2010/main" val="8809280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20B57F-D2FF-4814-BDC5-2976C7E0E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4097" y="91570"/>
            <a:ext cx="1481456" cy="6706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C143C6-8081-4A25-A355-4ED143F3B8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8751" r="18332" b="2499"/>
          <a:stretch/>
        </p:blipFill>
        <p:spPr>
          <a:xfrm>
            <a:off x="5021948" y="1918029"/>
            <a:ext cx="2840712" cy="25857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9384F31-FC1C-4A0A-A301-86684FD1CCA0}"/>
              </a:ext>
            </a:extLst>
          </p:cNvPr>
          <p:cNvSpPr txBox="1"/>
          <p:nvPr/>
        </p:nvSpPr>
        <p:spPr>
          <a:xfrm>
            <a:off x="3514233" y="4654393"/>
            <a:ext cx="55909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Strengths:</a:t>
            </a:r>
          </a:p>
          <a:p>
            <a:pPr marL="201216" indent="-201216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drought tolerance</a:t>
            </a:r>
          </a:p>
          <a:p>
            <a:pPr marL="201216" indent="-201216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grows in semi-arid &amp; tropical environments, marginal soil</a:t>
            </a:r>
          </a:p>
          <a:p>
            <a:pPr marL="201216" indent="-201216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nitrogen fixing</a:t>
            </a:r>
          </a:p>
          <a:p>
            <a:pPr marL="201216" indent="-201216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‘fast’ growing (4-5 months)</a:t>
            </a:r>
          </a:p>
          <a:p>
            <a:pPr marL="201216" indent="-201216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most important nutrient legume in sub-Saharan Africa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83C40A-02E2-4A63-A26D-5533720C7F14}"/>
              </a:ext>
            </a:extLst>
          </p:cNvPr>
          <p:cNvSpPr txBox="1">
            <a:spLocks/>
          </p:cNvSpPr>
          <p:nvPr/>
        </p:nvSpPr>
        <p:spPr>
          <a:xfrm>
            <a:off x="3441929" y="963770"/>
            <a:ext cx="6000749" cy="6706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kern="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bambara</a:t>
            </a:r>
            <a:r>
              <a:rPr lang="en-US" sz="1800" b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groundnut (</a:t>
            </a:r>
            <a:r>
              <a:rPr lang="en-US" sz="1800" b="1" i="1" kern="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Vigna</a:t>
            </a:r>
            <a:r>
              <a:rPr lang="en-US" sz="1800" b="1" i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b="1" i="1" kern="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subterranea</a:t>
            </a:r>
            <a:r>
              <a:rPr lang="en-US" sz="1800" b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  <a:p>
            <a:r>
              <a:rPr lang="en-US" sz="1800" b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(2</a:t>
            </a:r>
            <a:r>
              <a:rPr lang="en-US" sz="1800" b="1" i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</a:t>
            </a:r>
            <a:r>
              <a:rPr lang="en-US" sz="1800" b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2</a:t>
            </a:r>
            <a:r>
              <a:rPr lang="en-US" sz="1800" b="1" i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  <a:r>
              <a:rPr lang="en-US" sz="1800" b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22)</a:t>
            </a:r>
            <a:endParaRPr lang="en-MY" sz="1800" b="1" kern="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7B0934F-0755-4E2F-ADE4-1A1AB018F939}"/>
              </a:ext>
            </a:extLst>
          </p:cNvPr>
          <p:cNvSpPr txBox="1">
            <a:spLocks/>
          </p:cNvSpPr>
          <p:nvPr/>
        </p:nvSpPr>
        <p:spPr>
          <a:xfrm>
            <a:off x="2100512" y="-219112"/>
            <a:ext cx="8186488" cy="8992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2800" b="1" kern="0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r"/>
            <a:r>
              <a:rPr lang="en-US" sz="2800" b="1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Introduction </a:t>
            </a:r>
            <a:endParaRPr lang="en-MY" sz="2800" b="1" kern="0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56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878CF8-5426-274C-A27E-5BAEE3B22F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564233"/>
              </p:ext>
            </p:extLst>
          </p:nvPr>
        </p:nvGraphicFramePr>
        <p:xfrm>
          <a:off x="3741254" y="1448561"/>
          <a:ext cx="4512035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221">
                  <a:extLst>
                    <a:ext uri="{9D8B030D-6E8A-4147-A177-3AD203B41FA5}">
                      <a16:colId xmlns:a16="http://schemas.microsoft.com/office/drawing/2014/main" val="1798402580"/>
                    </a:ext>
                  </a:extLst>
                </a:gridCol>
                <a:gridCol w="2378814">
                  <a:extLst>
                    <a:ext uri="{9D8B030D-6E8A-4147-A177-3AD203B41FA5}">
                      <a16:colId xmlns:a16="http://schemas.microsoft.com/office/drawing/2014/main" val="16914463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Genome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4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AOCC</a:t>
                      </a:r>
                      <a:r>
                        <a:rPr lang="en-MY" sz="1400" baseline="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(Chang et al., 2019)</a:t>
                      </a:r>
                      <a:endParaRPr lang="en-GB" sz="1400" dirty="0">
                        <a:latin typeface="Calibri Light" panose="020F0302020204030204" pitchFamily="34" charset="0"/>
                        <a:ea typeface="Cambria" panose="02040503050406030204" pitchFamily="18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3484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MY" sz="14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Platform</a:t>
                      </a:r>
                      <a:endParaRPr lang="en-GB" sz="1400" dirty="0">
                        <a:latin typeface="Calibri Light" panose="020F0302020204030204" pitchFamily="34" charset="0"/>
                        <a:ea typeface="Cambria" panose="02040503050406030204" pitchFamily="18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4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Illumina </a:t>
                      </a:r>
                      <a:endParaRPr lang="en-GB" sz="1400" dirty="0">
                        <a:latin typeface="Calibri Light" panose="020F0302020204030204" pitchFamily="34" charset="0"/>
                        <a:ea typeface="Cambria" panose="02040503050406030204" pitchFamily="18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773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14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No. of scaffolds </a:t>
                      </a:r>
                      <a:endParaRPr lang="en-GB" sz="1400" dirty="0">
                        <a:latin typeface="Calibri Light" panose="020F0302020204030204" pitchFamily="34" charset="0"/>
                        <a:ea typeface="Cambria" panose="02040503050406030204" pitchFamily="18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65,586 </a:t>
                      </a:r>
                      <a:endParaRPr lang="en-GB" sz="1400" dirty="0">
                        <a:latin typeface="Calibri Light" panose="020F0302020204030204" pitchFamily="34" charset="0"/>
                        <a:ea typeface="Cambria" panose="02040503050406030204" pitchFamily="18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590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1400" dirty="0">
                          <a:latin typeface="Calibri Light"/>
                          <a:ea typeface="Cambria"/>
                          <a:cs typeface="Calibri Light"/>
                        </a:rPr>
                        <a:t>Longest</a:t>
                      </a:r>
                      <a:r>
                        <a:rPr lang="en-MY" sz="1400" baseline="0" dirty="0">
                          <a:latin typeface="Calibri Light"/>
                          <a:ea typeface="Cambria"/>
                          <a:cs typeface="Calibri Light"/>
                        </a:rPr>
                        <a:t> scaffold (bp)</a:t>
                      </a:r>
                      <a:endParaRPr lang="en-GB" sz="1400" dirty="0">
                        <a:latin typeface="Calibri Light"/>
                        <a:ea typeface="Cambria"/>
                        <a:cs typeface="Calibri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3,684,321</a:t>
                      </a:r>
                      <a:endParaRPr lang="en-GB" sz="1400" dirty="0">
                        <a:latin typeface="Calibri Light" panose="020F0302020204030204" pitchFamily="34" charset="0"/>
                        <a:ea typeface="Cambria" panose="02040503050406030204" pitchFamily="18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905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Calibri Light"/>
                          <a:ea typeface="Cambria"/>
                          <a:cs typeface="Calibri Light"/>
                        </a:rPr>
                        <a:t>N50 scaffold length (bp)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640,666 </a:t>
                      </a:r>
                      <a:endParaRPr lang="en-GB" sz="1400" dirty="0">
                        <a:latin typeface="Calibri Light" panose="020F0302020204030204" pitchFamily="34" charset="0"/>
                        <a:ea typeface="Cambria" panose="02040503050406030204" pitchFamily="18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010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1400" dirty="0">
                          <a:latin typeface="Calibri Light"/>
                          <a:ea typeface="Cambria"/>
                          <a:cs typeface="Calibri Light"/>
                        </a:rPr>
                        <a:t>Total nucleotide (bp)</a:t>
                      </a:r>
                      <a:endParaRPr lang="en-GB" sz="1400" dirty="0">
                        <a:latin typeface="Calibri Light"/>
                        <a:ea typeface="Cambria"/>
                        <a:cs typeface="Calibri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535,052,523 </a:t>
                      </a:r>
                      <a:endParaRPr lang="en-GB" sz="1400" dirty="0">
                        <a:latin typeface="Calibri Light" panose="020F0302020204030204" pitchFamily="34" charset="0"/>
                        <a:ea typeface="Cambria" panose="02040503050406030204" pitchFamily="18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210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Coverage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Calibri Light" panose="020F0302020204030204" pitchFamily="34" charset="0"/>
                        <a:ea typeface="Cambria" panose="02040503050406030204" pitchFamily="18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290175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58591C73-11AF-DDDC-80DA-F91C5C8E0ECB}"/>
              </a:ext>
            </a:extLst>
          </p:cNvPr>
          <p:cNvGrpSpPr/>
          <p:nvPr/>
        </p:nvGrpSpPr>
        <p:grpSpPr>
          <a:xfrm>
            <a:off x="16998" y="4844895"/>
            <a:ext cx="11972840" cy="2544824"/>
            <a:chOff x="-109580" y="4233105"/>
            <a:chExt cx="12192000" cy="2544824"/>
          </a:xfrm>
        </p:grpSpPr>
        <p:pic>
          <p:nvPicPr>
            <p:cNvPr id="4" name="Picture 3" descr="A group of people standing in front of a large screen&#10;&#10;Description automatically generated with low confidence">
              <a:extLst>
                <a:ext uri="{FF2B5EF4-FFF2-40B4-BE49-F238E27FC236}">
                  <a16:creationId xmlns:a16="http://schemas.microsoft.com/office/drawing/2014/main" id="{7CC7DF5D-5CE9-8002-FF7B-C79AE5A91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580" y="4233105"/>
              <a:ext cx="12192000" cy="227297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A9DE9-8928-EF81-D140-08C5DCCCE513}"/>
                </a:ext>
              </a:extLst>
            </p:cNvPr>
            <p:cNvSpPr txBox="1"/>
            <p:nvPr/>
          </p:nvSpPr>
          <p:spPr>
            <a:xfrm>
              <a:off x="7470664" y="6500930"/>
              <a:ext cx="4611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MY" sz="1200" dirty="0" err="1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66EAEAE-5BB9-FE28-E1FD-E3556BF7F76E}"/>
              </a:ext>
            </a:extLst>
          </p:cNvPr>
          <p:cNvSpPr/>
          <p:nvPr/>
        </p:nvSpPr>
        <p:spPr>
          <a:xfrm>
            <a:off x="3042789" y="3967358"/>
            <a:ext cx="56204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0" dirty="0">
                <a:latin typeface="Calibri Light" panose="020F0302020204030204" pitchFamily="34" charset="0"/>
                <a:ea typeface="DengXian" panose="02010600030101010101" pitchFamily="2" charset="-122"/>
                <a:cs typeface="Calibri Light" panose="020F0302020204030204" pitchFamily="34" charset="0"/>
              </a:rPr>
              <a:t>genome size = ~550Mb (K-</a:t>
            </a:r>
            <a:r>
              <a:rPr lang="en-US" sz="1600" kern="0" dirty="0" err="1">
                <a:latin typeface="Calibri Light" panose="020F0302020204030204" pitchFamily="34" charset="0"/>
                <a:ea typeface="DengXian" panose="02010600030101010101" pitchFamily="2" charset="-122"/>
                <a:cs typeface="Calibri Light" panose="020F0302020204030204" pitchFamily="34" charset="0"/>
              </a:rPr>
              <a:t>mer</a:t>
            </a:r>
            <a:r>
              <a:rPr lang="en-US" sz="1600" kern="0" dirty="0">
                <a:latin typeface="Calibri Light" panose="020F0302020204030204" pitchFamily="34" charset="0"/>
                <a:ea typeface="DengXian" panose="02010600030101010101" pitchFamily="2" charset="-122"/>
                <a:cs typeface="Calibri Light" panose="020F0302020204030204" pitchFamily="34" charset="0"/>
              </a:rPr>
              <a:t> (K=17) analysis, Chang et al., 2019)</a:t>
            </a:r>
            <a:endParaRPr lang="en-GB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320170-8A1A-7868-810A-A65390039CC6}"/>
              </a:ext>
            </a:extLst>
          </p:cNvPr>
          <p:cNvSpPr txBox="1"/>
          <p:nvPr/>
        </p:nvSpPr>
        <p:spPr>
          <a:xfrm>
            <a:off x="427632" y="159871"/>
            <a:ext cx="100117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New Bambara groundnut genome from accession S19</a:t>
            </a:r>
          </a:p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Michael Wilson, Chris Moore, Presidor Kendabie, Luis Salazar Licea, Wai Kuan Ho, Fei Sang </a:t>
            </a:r>
            <a:endParaRPr lang="en-MY" dirty="0" err="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36510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3FD291-BAD4-4F1C-BE4F-2C664E41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772" y="1401817"/>
            <a:ext cx="4951228" cy="2854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B8B14-24E6-43F6-9221-82ACA7978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097" y="91570"/>
            <a:ext cx="1481456" cy="6706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67F37D-7CBF-45CB-9732-D23AD7E25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065" y="2098939"/>
            <a:ext cx="4058199" cy="42252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86B479-FA3B-4B25-A9E7-6D1105901F6A}"/>
              </a:ext>
            </a:extLst>
          </p:cNvPr>
          <p:cNvSpPr txBox="1"/>
          <p:nvPr/>
        </p:nvSpPr>
        <p:spPr>
          <a:xfrm>
            <a:off x="166932" y="6324142"/>
            <a:ext cx="4524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n = 446, SNP = 4162, </a:t>
            </a:r>
          </a:p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membership ≥ 0.7; UPGMA tree 2500 bootstrapping </a:t>
            </a:r>
            <a:endParaRPr lang="en-MY" sz="1400" dirty="0" err="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BE427C-F9B1-4F1D-A96C-D5CCA258031C}"/>
              </a:ext>
            </a:extLst>
          </p:cNvPr>
          <p:cNvGrpSpPr/>
          <p:nvPr/>
        </p:nvGrpSpPr>
        <p:grpSpPr>
          <a:xfrm>
            <a:off x="340963" y="1588633"/>
            <a:ext cx="2942155" cy="4496907"/>
            <a:chOff x="292727" y="1489346"/>
            <a:chExt cx="2942155" cy="44969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4E356C-C6FA-4103-901F-3841D67BF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727" y="1732458"/>
              <a:ext cx="2942153" cy="117039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9219FA-BA5E-4BFA-97C1-FB64C3EFE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2728" y="3278935"/>
              <a:ext cx="2942154" cy="119626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6F255B8-5DAD-4B8E-8571-C4DEE22E1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2727" y="4796459"/>
              <a:ext cx="2942152" cy="118979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F5EFC1-C816-4DCE-B0CE-DA8AAA948AF9}"/>
                </a:ext>
              </a:extLst>
            </p:cNvPr>
            <p:cNvSpPr txBox="1"/>
            <p:nvPr/>
          </p:nvSpPr>
          <p:spPr>
            <a:xfrm>
              <a:off x="311168" y="1489346"/>
              <a:ext cx="2905269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+mj-lt"/>
                </a:rPr>
                <a:t>K=3</a:t>
              </a:r>
            </a:p>
            <a:p>
              <a:pPr algn="ctr"/>
              <a:endParaRPr lang="en-US" sz="1400" dirty="0">
                <a:latin typeface="+mj-lt"/>
              </a:endParaRPr>
            </a:p>
            <a:p>
              <a:pPr algn="ctr"/>
              <a:endParaRPr lang="en-US" sz="1400" dirty="0">
                <a:latin typeface="+mj-lt"/>
              </a:endParaRPr>
            </a:p>
            <a:p>
              <a:pPr algn="ctr"/>
              <a:endParaRPr lang="en-US" sz="1400" dirty="0">
                <a:latin typeface="+mj-lt"/>
              </a:endParaRPr>
            </a:p>
            <a:p>
              <a:pPr algn="ctr"/>
              <a:endParaRPr lang="en-US" sz="1400" dirty="0">
                <a:latin typeface="+mj-lt"/>
              </a:endParaRPr>
            </a:p>
            <a:p>
              <a:pPr algn="ctr"/>
              <a:endParaRPr lang="en-US" sz="1400" dirty="0">
                <a:latin typeface="+mj-lt"/>
              </a:endParaRPr>
            </a:p>
            <a:p>
              <a:pPr algn="ctr"/>
              <a:endParaRPr lang="en-US" sz="1400" dirty="0">
                <a:latin typeface="+mj-lt"/>
              </a:endParaRPr>
            </a:p>
            <a:p>
              <a:pPr algn="ctr"/>
              <a:r>
                <a:rPr lang="en-US" sz="1400" dirty="0">
                  <a:latin typeface="+mj-lt"/>
                </a:rPr>
                <a:t>K=4</a:t>
              </a:r>
            </a:p>
            <a:p>
              <a:pPr algn="ctr"/>
              <a:endParaRPr lang="en-US" sz="1400" dirty="0">
                <a:latin typeface="+mj-lt"/>
              </a:endParaRPr>
            </a:p>
            <a:p>
              <a:pPr algn="ctr"/>
              <a:endParaRPr lang="en-US" sz="1400" dirty="0">
                <a:latin typeface="+mj-lt"/>
              </a:endParaRPr>
            </a:p>
            <a:p>
              <a:pPr algn="ctr"/>
              <a:endParaRPr lang="en-US" sz="1400" dirty="0">
                <a:latin typeface="+mj-lt"/>
              </a:endParaRPr>
            </a:p>
            <a:p>
              <a:pPr algn="ctr"/>
              <a:endParaRPr lang="en-US" sz="1400" dirty="0">
                <a:latin typeface="+mj-lt"/>
              </a:endParaRPr>
            </a:p>
            <a:p>
              <a:pPr algn="ctr"/>
              <a:endParaRPr lang="en-US" sz="1400" dirty="0">
                <a:latin typeface="+mj-lt"/>
              </a:endParaRPr>
            </a:p>
            <a:p>
              <a:pPr algn="ctr"/>
              <a:endParaRPr lang="en-US" sz="1400" dirty="0">
                <a:latin typeface="+mj-lt"/>
              </a:endParaRPr>
            </a:p>
            <a:p>
              <a:pPr algn="ctr"/>
              <a:r>
                <a:rPr lang="en-US" sz="1400" dirty="0">
                  <a:latin typeface="+mj-lt"/>
                </a:rPr>
                <a:t>K=5</a:t>
              </a:r>
              <a:endParaRPr lang="en-MY" sz="1400" dirty="0" err="1">
                <a:latin typeface="+mj-lt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1CB228D-2C98-4E0D-9FC9-63ACBFFB3151}"/>
              </a:ext>
            </a:extLst>
          </p:cNvPr>
          <p:cNvSpPr txBox="1"/>
          <p:nvPr/>
        </p:nvSpPr>
        <p:spPr>
          <a:xfrm>
            <a:off x="166932" y="965721"/>
            <a:ext cx="872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Luis Salazar Licea, Katie Mayes, Benjamin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Faloye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(IITA),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Endah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Sri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Redjeki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(Gresik), Niraj Shah</a:t>
            </a:r>
            <a:endParaRPr lang="en-MY" dirty="0" err="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86B4001-6BEC-4CE1-9F38-386CE272E47E}"/>
              </a:ext>
            </a:extLst>
          </p:cNvPr>
          <p:cNvSpPr txBox="1">
            <a:spLocks/>
          </p:cNvSpPr>
          <p:nvPr/>
        </p:nvSpPr>
        <p:spPr>
          <a:xfrm>
            <a:off x="2123962" y="83058"/>
            <a:ext cx="8207154" cy="6706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1" kern="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bambara</a:t>
            </a:r>
            <a:r>
              <a:rPr lang="en-US" sz="2800" b="1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groundnut (</a:t>
            </a:r>
            <a:r>
              <a:rPr lang="en-US" sz="2800" b="1" i="1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V. </a:t>
            </a:r>
            <a:r>
              <a:rPr lang="en-US" sz="2800" b="1" i="1" kern="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subterranea</a:t>
            </a:r>
            <a:r>
              <a:rPr lang="en-US" sz="2800" b="1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algn="r"/>
            <a:r>
              <a:rPr lang="en-US" sz="2800" b="1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diversity and population structure </a:t>
            </a:r>
          </a:p>
        </p:txBody>
      </p:sp>
    </p:spTree>
    <p:extLst>
      <p:ext uri="{BB962C8B-B14F-4D97-AF65-F5344CB8AC3E}">
        <p14:creationId xmlns:p14="http://schemas.microsoft.com/office/powerpoint/2010/main" val="355364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204701" y="-90740"/>
            <a:ext cx="8244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>
                <a:ea typeface="+mj-ea"/>
                <a:cs typeface="+mj-cs"/>
              </a:rPr>
              <a:t>Genetic mapping and trait dissection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7" t="4253" r="55052"/>
          <a:stretch/>
        </p:blipFill>
        <p:spPr bwMode="auto">
          <a:xfrm>
            <a:off x="3139290" y="1950325"/>
            <a:ext cx="1516554" cy="442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52685" y="546017"/>
            <a:ext cx="729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Multiple populations with genetic maps so far (10 crosses at F</a:t>
            </a:r>
            <a:r>
              <a:rPr lang="en-GB" baseline="-25000" dirty="0"/>
              <a:t>2</a:t>
            </a:r>
            <a:r>
              <a:rPr lang="en-GB" dirty="0"/>
              <a:t> and above), segregating for different traits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33005" y="6166503"/>
            <a:ext cx="10136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                                           </a:t>
            </a:r>
            <a:r>
              <a:rPr lang="en-GB" sz="1400" b="1" dirty="0"/>
              <a:t>Composite linkage groups consisting of </a:t>
            </a:r>
            <a:r>
              <a:rPr lang="en-GB" sz="1400" b="1" dirty="0" err="1"/>
              <a:t>DArT</a:t>
            </a:r>
            <a:r>
              <a:rPr lang="en-GB" sz="1400" b="1" dirty="0"/>
              <a:t>, SSR and </a:t>
            </a:r>
            <a:r>
              <a:rPr lang="en-GB" sz="1400" b="1" dirty="0" err="1"/>
              <a:t>DArTseq</a:t>
            </a:r>
            <a:r>
              <a:rPr lang="en-GB" sz="1400" b="1" dirty="0"/>
              <a:t> markers </a:t>
            </a:r>
          </a:p>
          <a:p>
            <a:endParaRPr lang="en-GB" sz="900" b="1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646" y="2425595"/>
            <a:ext cx="1616075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852" y="2382542"/>
            <a:ext cx="1662220" cy="22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457327" y="4388635"/>
            <a:ext cx="2698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err="1"/>
              <a:t>DipC</a:t>
            </a:r>
            <a:r>
              <a:rPr lang="en-GB" sz="1600" dirty="0"/>
              <a:t> (domesticated)</a:t>
            </a:r>
          </a:p>
          <a:p>
            <a:pPr algn="ctr"/>
            <a:r>
              <a:rPr lang="en-GB" sz="1600" dirty="0"/>
              <a:t>‘bunched’</a:t>
            </a:r>
          </a:p>
          <a:p>
            <a:pPr algn="ctr"/>
            <a:r>
              <a:rPr lang="en-GB" sz="1600" dirty="0"/>
              <a:t>‘less-sensitive to photoperiod’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59707" y="3769690"/>
            <a:ext cx="2559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/>
              <a:t>Tiga</a:t>
            </a:r>
            <a:r>
              <a:rPr lang="en-GB" sz="1600" dirty="0"/>
              <a:t> </a:t>
            </a:r>
            <a:r>
              <a:rPr lang="en-GB" sz="1600" dirty="0" err="1"/>
              <a:t>Necaru</a:t>
            </a:r>
            <a:r>
              <a:rPr lang="en-GB" sz="1600" dirty="0"/>
              <a:t> (domesticated)</a:t>
            </a:r>
          </a:p>
          <a:p>
            <a:pPr algn="ctr"/>
            <a:r>
              <a:rPr lang="en-GB" sz="1600" dirty="0"/>
              <a:t>‘semi-spreading’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177" t="23677" r="15110" b="4225"/>
          <a:stretch/>
        </p:blipFill>
        <p:spPr>
          <a:xfrm>
            <a:off x="8117083" y="4386549"/>
            <a:ext cx="2167748" cy="16258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213985" y="5475229"/>
            <a:ext cx="186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VSSP11 (wild)</a:t>
            </a:r>
          </a:p>
          <a:p>
            <a:pPr algn="ctr"/>
            <a:r>
              <a:rPr lang="en-US" sz="1600" dirty="0"/>
              <a:t>‘spreading’ ancestor</a:t>
            </a:r>
            <a:endParaRPr lang="en-MY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9635885" y="2578714"/>
            <a:ext cx="2423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Ankpa4 (domesticated)</a:t>
            </a:r>
          </a:p>
          <a:p>
            <a:pPr algn="ctr"/>
            <a:r>
              <a:rPr lang="en-US" sz="1600" dirty="0"/>
              <a:t>‘sensitive to photoperiod’</a:t>
            </a:r>
            <a:endParaRPr lang="en-MY" sz="1600" dirty="0"/>
          </a:p>
        </p:txBody>
      </p:sp>
      <p:cxnSp>
        <p:nvCxnSpPr>
          <p:cNvPr id="19" name="Straight Arrow Connector 18"/>
          <p:cNvCxnSpPr>
            <a:stCxn id="12" idx="3"/>
            <a:endCxn id="13" idx="1"/>
          </p:cNvCxnSpPr>
          <p:nvPr/>
        </p:nvCxnSpPr>
        <p:spPr>
          <a:xfrm>
            <a:off x="6534720" y="3409846"/>
            <a:ext cx="961132" cy="796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3"/>
            <a:endCxn id="16" idx="1"/>
          </p:cNvCxnSpPr>
          <p:nvPr/>
        </p:nvCxnSpPr>
        <p:spPr>
          <a:xfrm>
            <a:off x="6534721" y="3409846"/>
            <a:ext cx="1582363" cy="17896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stCxn id="12" idx="3"/>
          </p:cNvCxnSpPr>
          <p:nvPr/>
        </p:nvCxnSpPr>
        <p:spPr>
          <a:xfrm flipV="1">
            <a:off x="6534721" y="3271580"/>
            <a:ext cx="4135382" cy="1382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78314" y="1186215"/>
            <a:ext cx="5041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/>
              <a:t>Photoperiod sensitivity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/>
              <a:t>Growth habit (domesticated x domesticated)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/>
              <a:t>Growth habit (domesticated x wild)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0D96C-6B16-A686-C859-1C6A4886D75C}"/>
              </a:ext>
            </a:extLst>
          </p:cNvPr>
          <p:cNvSpPr txBox="1"/>
          <p:nvPr/>
        </p:nvSpPr>
        <p:spPr>
          <a:xfrm>
            <a:off x="462412" y="6514057"/>
            <a:ext cx="9996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Ahmad et al., 2016; Ho et al., 2017; Chai et al., 2017; Kendabie et al., 2018; </a:t>
            </a:r>
            <a:r>
              <a:rPr lang="en-GB" sz="1400" dirty="0" err="1"/>
              <a:t>Muteva</a:t>
            </a:r>
            <a:r>
              <a:rPr lang="en-GB" sz="1400" dirty="0"/>
              <a:t> et al., 2020; </a:t>
            </a:r>
            <a:r>
              <a:rPr lang="en-GB" sz="1400" dirty="0" err="1"/>
              <a:t>Muteva</a:t>
            </a:r>
            <a:r>
              <a:rPr lang="en-GB" sz="1400" dirty="0"/>
              <a:t> et al., 2022; Gao et al 2023a/b</a:t>
            </a:r>
          </a:p>
          <a:p>
            <a:endParaRPr lang="en-GB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79637F-E065-0E40-1E23-D181B35A8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243" y="1513141"/>
            <a:ext cx="2402032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3660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2515"/>
            <a:ext cx="9030314" cy="590550"/>
          </a:xfrm>
        </p:spPr>
        <p:txBody>
          <a:bodyPr>
            <a:noAutofit/>
          </a:bodyPr>
          <a:lstStyle/>
          <a:p>
            <a:r>
              <a:rPr lang="en-MY" sz="2800" dirty="0">
                <a:solidFill>
                  <a:srgbClr val="009A46"/>
                </a:solidFill>
              </a:rPr>
              <a:t>Development of segregating populations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221" y="814763"/>
            <a:ext cx="3981706" cy="30675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529" y="4191001"/>
            <a:ext cx="4201042" cy="2497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758" y="4181623"/>
            <a:ext cx="3734091" cy="24848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16966" y="6697078"/>
            <a:ext cx="7620000" cy="19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84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286" y="381000"/>
            <a:ext cx="9030314" cy="590550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009A46"/>
                </a:solidFill>
              </a:rPr>
              <a:t>Breeding for photoperiod insensitivity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1163" y="879242"/>
            <a:ext cx="1891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Presidor Kendabie</a:t>
            </a:r>
          </a:p>
        </p:txBody>
      </p:sp>
      <p:pic>
        <p:nvPicPr>
          <p:cNvPr id="9" name="Picture 3" descr="C:\Users\stxpk10\Documents\Bambara\FutureCrops\GH pix\Mix pix\Edited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976" y="1408586"/>
            <a:ext cx="3350707" cy="217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stxpk10\Documents\Bambara\FutureCrops\09-10-12\GH 3\Edited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04" y="3942282"/>
            <a:ext cx="3353178" cy="223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news.bbcimg.co.uk/media/images/68837000/jpg/_68837161_controlledcrossingofbambaragroundnutatnottingha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2" b="6780"/>
          <a:stretch/>
        </p:blipFill>
        <p:spPr bwMode="auto">
          <a:xfrm>
            <a:off x="2206038" y="3860550"/>
            <a:ext cx="4407870" cy="231718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206038" y="1408585"/>
            <a:ext cx="4082280" cy="2188014"/>
            <a:chOff x="682038" y="1027774"/>
            <a:chExt cx="4082280" cy="2188014"/>
          </a:xfrm>
        </p:grpSpPr>
        <p:pic>
          <p:nvPicPr>
            <p:cNvPr id="13" name="Picture 2" descr="C:\Users\stxpk10\Documents\Bambara\FutureCrops\GH pix\With Lights\FC-Edited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/>
            <a:stretch>
              <a:fillRect/>
            </a:stretch>
          </p:blipFill>
          <p:spPr bwMode="auto">
            <a:xfrm>
              <a:off x="682038" y="1027774"/>
              <a:ext cx="4082280" cy="218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ounded Rectangular Callout 18"/>
            <p:cNvSpPr/>
            <p:nvPr/>
          </p:nvSpPr>
          <p:spPr>
            <a:xfrm>
              <a:off x="3764261" y="1423971"/>
              <a:ext cx="655339" cy="360040"/>
            </a:xfrm>
            <a:prstGeom prst="wedgeRoundRectCallout">
              <a:avLst>
                <a:gd name="adj1" fmla="val 1997"/>
                <a:gd name="adj2" fmla="val 133248"/>
                <a:gd name="adj3" fmla="val 16667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64261" y="1423971"/>
              <a:ext cx="7315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accent6">
                      <a:lumMod val="75000"/>
                    </a:schemeClr>
                  </a:solidFill>
                </a:rPr>
                <a:t>12 hr</a:t>
              </a:r>
            </a:p>
          </p:txBody>
        </p:sp>
        <p:sp>
          <p:nvSpPr>
            <p:cNvPr id="18" name="Rounded Rectangular Callout 17"/>
            <p:cNvSpPr/>
            <p:nvPr/>
          </p:nvSpPr>
          <p:spPr>
            <a:xfrm>
              <a:off x="2493525" y="1423971"/>
              <a:ext cx="623889" cy="360040"/>
            </a:xfrm>
            <a:prstGeom prst="wedgeRoundRectCallout">
              <a:avLst>
                <a:gd name="adj1" fmla="val -423"/>
                <a:gd name="adj2" fmla="val 129019"/>
                <a:gd name="adj3" fmla="val 16667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93525" y="1423971"/>
              <a:ext cx="6238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accent6">
                      <a:lumMod val="75000"/>
                    </a:schemeClr>
                  </a:solidFill>
                </a:rPr>
                <a:t>14 hr</a:t>
              </a:r>
            </a:p>
          </p:txBody>
        </p:sp>
        <p:sp>
          <p:nvSpPr>
            <p:cNvPr id="17" name="Rounded Rectangular Callout 16"/>
            <p:cNvSpPr/>
            <p:nvPr/>
          </p:nvSpPr>
          <p:spPr>
            <a:xfrm>
              <a:off x="883941" y="1423971"/>
              <a:ext cx="621000" cy="360040"/>
            </a:xfrm>
            <a:prstGeom prst="wedgeRoundRectCallout">
              <a:avLst>
                <a:gd name="adj1" fmla="val -2438"/>
                <a:gd name="adj2" fmla="val 125111"/>
                <a:gd name="adj3" fmla="val 16667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81052" y="1423971"/>
              <a:ext cx="6238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accent6">
                      <a:lumMod val="75000"/>
                    </a:schemeClr>
                  </a:solidFill>
                </a:rPr>
                <a:t>16 hr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837867" y="6488669"/>
            <a:ext cx="1719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Kendabie et al., 2015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16966" y="6697078"/>
            <a:ext cx="7620000" cy="19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35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32066" y="19050"/>
            <a:ext cx="8680574" cy="59055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dirty="0">
                <a:solidFill>
                  <a:srgbClr val="009A46"/>
                </a:solidFill>
              </a:rPr>
              <a:t>                      photoperiod sensitivity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2629426" y="528936"/>
            <a:ext cx="7883214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chemeClr val="accent3"/>
                </a:solidFill>
                <a:latin typeface="Calibri" panose="020F0502020204030204" pitchFamily="34" charset="0"/>
                <a:ea typeface="ＭＳ Ｐゴシック" pitchFamily="-108" charset="-128"/>
                <a:cs typeface="ＭＳ Ｐゴシック" pitchFamily="-108" charset="-128"/>
              </a:rPr>
              <a:t>Differences in yield formation at three </a:t>
            </a:r>
            <a:r>
              <a:rPr lang="en-US" sz="2400" b="1" kern="0" dirty="0" err="1">
                <a:solidFill>
                  <a:schemeClr val="accent3"/>
                </a:solidFill>
                <a:latin typeface="Calibri" panose="020F0502020204030204" pitchFamily="34" charset="0"/>
                <a:ea typeface="ＭＳ Ｐゴシック" pitchFamily="-108" charset="-128"/>
                <a:cs typeface="ＭＳ Ｐゴシック" pitchFamily="-108" charset="-128"/>
              </a:rPr>
              <a:t>daylengths</a:t>
            </a:r>
            <a:endParaRPr lang="en-US" sz="2400" b="1" kern="0" dirty="0">
              <a:solidFill>
                <a:schemeClr val="accent3"/>
              </a:solidFill>
              <a:latin typeface="Calibri" panose="020F0502020204030204" pitchFamily="34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48178" y="990601"/>
            <a:ext cx="358399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en-GB" sz="1600" u="sng" dirty="0"/>
              <a:t>Qualitative short day: </a:t>
            </a:r>
          </a:p>
          <a:p>
            <a:pPr algn="just">
              <a:defRPr/>
            </a:pPr>
            <a:r>
              <a:rPr lang="en-GB" sz="1600" dirty="0"/>
              <a:t>       </a:t>
            </a:r>
            <a:r>
              <a:rPr lang="en-GB" sz="1600" b="1" i="1" dirty="0" err="1"/>
              <a:t>Ankpa</a:t>
            </a:r>
            <a:r>
              <a:rPr lang="en-GB" sz="1600" b="1" i="1" dirty="0"/>
              <a:t> 4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en-GB" sz="1600" u="sng" dirty="0"/>
              <a:t>Quantitative short day: </a:t>
            </a:r>
          </a:p>
          <a:p>
            <a:pPr algn="just">
              <a:defRPr/>
            </a:pPr>
            <a:r>
              <a:rPr lang="en-GB" sz="1600" dirty="0"/>
              <a:t>      </a:t>
            </a:r>
            <a:r>
              <a:rPr lang="en-GB" sz="1600" b="1" i="1" dirty="0" err="1"/>
              <a:t>Tiga</a:t>
            </a:r>
            <a:r>
              <a:rPr lang="en-GB" sz="1600" b="1" i="1" dirty="0"/>
              <a:t> </a:t>
            </a:r>
            <a:r>
              <a:rPr lang="en-GB" sz="1600" b="1" i="1" dirty="0" err="1"/>
              <a:t>Necaru</a:t>
            </a:r>
            <a:r>
              <a:rPr lang="en-GB" sz="1600" b="1" i="1" dirty="0"/>
              <a:t>, </a:t>
            </a:r>
            <a:r>
              <a:rPr lang="en-GB" sz="1600" b="1" i="1" dirty="0" err="1"/>
              <a:t>Lun</a:t>
            </a:r>
            <a:r>
              <a:rPr lang="en-GB" sz="1600" b="1" i="1" dirty="0"/>
              <a:t> T, </a:t>
            </a:r>
            <a:r>
              <a:rPr lang="en-GB" sz="1600" b="1" i="1" dirty="0" err="1"/>
              <a:t>Getso</a:t>
            </a:r>
            <a:r>
              <a:rPr lang="en-GB" sz="1600" b="1" i="1" dirty="0"/>
              <a:t> and Gresik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en-GB" sz="1600" u="sng" dirty="0"/>
              <a:t>Quantitative long day:</a:t>
            </a:r>
          </a:p>
          <a:p>
            <a:pPr algn="just">
              <a:defRPr/>
            </a:pPr>
            <a:r>
              <a:rPr lang="en-GB" sz="1600" dirty="0"/>
              <a:t>       </a:t>
            </a:r>
            <a:r>
              <a:rPr lang="en-GB" sz="1600" b="1" i="1" dirty="0"/>
              <a:t>IITA-686 and </a:t>
            </a:r>
            <a:r>
              <a:rPr lang="en-GB" sz="1600" b="1" i="1" dirty="0" err="1"/>
              <a:t>DodR</a:t>
            </a:r>
            <a:endParaRPr lang="en-GB" sz="1600" b="1" i="1" dirty="0"/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en-GB" sz="1600" u="sng" dirty="0"/>
              <a:t>Less-sensitive types:</a:t>
            </a:r>
          </a:p>
          <a:p>
            <a:pPr algn="just">
              <a:defRPr/>
            </a:pPr>
            <a:r>
              <a:rPr lang="en-GB" sz="1600" dirty="0"/>
              <a:t>      </a:t>
            </a:r>
            <a:r>
              <a:rPr lang="en-GB" sz="1600" b="1" i="1" dirty="0"/>
              <a:t>Dip C, </a:t>
            </a:r>
            <a:r>
              <a:rPr lang="en-GB" sz="1600" b="1" i="1" dirty="0" err="1"/>
              <a:t>Uniswa</a:t>
            </a:r>
            <a:r>
              <a:rPr lang="en-GB" sz="1600" b="1" i="1" dirty="0"/>
              <a:t> Red and S19-3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24000" y="1371600"/>
            <a:ext cx="4712226" cy="4825072"/>
            <a:chOff x="107504" y="836176"/>
            <a:chExt cx="4712226" cy="4825072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368380" y="1196886"/>
              <a:ext cx="4451350" cy="4379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dirty="0"/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43" y="836176"/>
              <a:ext cx="1425575" cy="142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355" y="836176"/>
              <a:ext cx="1427163" cy="142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568" y="836176"/>
              <a:ext cx="1427162" cy="142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43" y="2351519"/>
              <a:ext cx="1425575" cy="142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355" y="2348344"/>
              <a:ext cx="1427163" cy="142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393" y="2351519"/>
              <a:ext cx="1427162" cy="142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43" y="3860512"/>
              <a:ext cx="1425575" cy="142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005" y="3863687"/>
              <a:ext cx="1425575" cy="142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043" y="3860512"/>
              <a:ext cx="1430337" cy="142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07504" y="981772"/>
              <a:ext cx="461665" cy="85376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GB" dirty="0" err="1"/>
                <a:t>Ankpa</a:t>
              </a:r>
              <a:r>
                <a:rPr lang="en-GB" dirty="0"/>
                <a:t> 4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8649" y="5291916"/>
              <a:ext cx="1003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12 hours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95736" y="5291916"/>
              <a:ext cx="1003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14 hours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63888" y="5291916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16 hours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7504" y="2457583"/>
              <a:ext cx="461665" cy="1187441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GB" dirty="0" err="1"/>
                <a:t>Uniswa</a:t>
              </a:r>
              <a:r>
                <a:rPr lang="en-GB" dirty="0"/>
                <a:t> Red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9895" y="4273810"/>
              <a:ext cx="461665" cy="58605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GB" dirty="0"/>
                <a:t>Dip C</a:t>
              </a:r>
            </a:p>
          </p:txBody>
        </p:sp>
      </p:grp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7315200" y="3094288"/>
          <a:ext cx="2952328" cy="2862834"/>
        </p:xfrm>
        <a:graphic>
          <a:graphicData uri="http://schemas.openxmlformats.org/drawingml/2006/table">
            <a:tbl>
              <a:tblPr firstRow="1" firstCol="1" bandRow="1"/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Name</a:t>
                      </a:r>
                      <a:endParaRPr lang="en-GB" sz="1600" u="sng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Origin</a:t>
                      </a:r>
                      <a:endParaRPr lang="en-GB" sz="1600" u="sng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dirty="0" err="1">
                          <a:effectLst/>
                          <a:latin typeface="+mj-lt"/>
                          <a:ea typeface="Calibri"/>
                          <a:cs typeface="Times New Roman"/>
                        </a:rPr>
                        <a:t>Ankpa</a:t>
                      </a:r>
                      <a:r>
                        <a:rPr lang="en-US" sz="1600" b="1" i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 4</a:t>
                      </a:r>
                      <a:endParaRPr lang="en-GB" sz="1600" b="1" i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Nigeria</a:t>
                      </a:r>
                      <a:endParaRPr lang="en-GB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Dip C </a:t>
                      </a:r>
                      <a:endParaRPr lang="en-GB" sz="1600" b="1" i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Botswana </a:t>
                      </a:r>
                      <a:endParaRPr lang="en-GB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dirty="0" err="1">
                          <a:effectLst/>
                          <a:latin typeface="+mj-lt"/>
                          <a:ea typeface="Calibri"/>
                          <a:cs typeface="Times New Roman"/>
                        </a:rPr>
                        <a:t>DodR</a:t>
                      </a:r>
                      <a:endParaRPr lang="en-GB" sz="1600" b="1" i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Tanzania</a:t>
                      </a:r>
                      <a:endParaRPr lang="en-GB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dirty="0" err="1">
                          <a:effectLst/>
                          <a:latin typeface="+mj-lt"/>
                          <a:ea typeface="Calibri"/>
                          <a:cs typeface="Times New Roman"/>
                        </a:rPr>
                        <a:t>Getso</a:t>
                      </a:r>
                      <a:endParaRPr lang="en-GB" sz="1600" b="1" i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Nigeria</a:t>
                      </a:r>
                      <a:endParaRPr lang="en-GB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Gresik</a:t>
                      </a:r>
                      <a:endParaRPr lang="en-GB" sz="1600" b="1" i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Indonesia</a:t>
                      </a:r>
                      <a:endParaRPr lang="en-GB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600" b="1" i="1" dirty="0">
                          <a:latin typeface="+mj-lt"/>
                        </a:rPr>
                        <a:t>IITA-686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j-lt"/>
                        </a:rPr>
                        <a:t>Tanzania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dirty="0" err="1">
                          <a:effectLst/>
                          <a:latin typeface="+mj-lt"/>
                          <a:ea typeface="Calibri"/>
                          <a:cs typeface="Times New Roman"/>
                        </a:rPr>
                        <a:t>Lun</a:t>
                      </a:r>
                      <a:r>
                        <a:rPr lang="en-US" sz="1600" b="1" i="1" baseline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 T</a:t>
                      </a:r>
                      <a:endParaRPr lang="en-GB" sz="1600" b="1" i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Sierra</a:t>
                      </a:r>
                      <a:r>
                        <a:rPr lang="en-US" sz="1600" baseline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 Leone</a:t>
                      </a:r>
                      <a:endParaRPr lang="en-GB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600" b="1" i="1" dirty="0">
                          <a:latin typeface="+mj-lt"/>
                        </a:rPr>
                        <a:t>S19-3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j-lt"/>
                        </a:rPr>
                        <a:t>Namibia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dirty="0" err="1">
                          <a:effectLst/>
                          <a:latin typeface="+mj-lt"/>
                          <a:ea typeface="Calibri"/>
                          <a:cs typeface="Times New Roman"/>
                        </a:rPr>
                        <a:t>Tiga</a:t>
                      </a:r>
                      <a:r>
                        <a:rPr lang="en-US" sz="1600" b="1" i="1" baseline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i="1" baseline="0" dirty="0" err="1">
                          <a:effectLst/>
                          <a:latin typeface="+mj-lt"/>
                          <a:ea typeface="Calibri"/>
                          <a:cs typeface="Times New Roman"/>
                        </a:rPr>
                        <a:t>Necaru</a:t>
                      </a:r>
                      <a:endParaRPr lang="en-GB" sz="1600" b="1" i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Mali</a:t>
                      </a:r>
                      <a:endParaRPr lang="en-GB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dirty="0" err="1">
                          <a:effectLst/>
                          <a:latin typeface="+mj-lt"/>
                          <a:ea typeface="Calibri"/>
                          <a:cs typeface="Times New Roman"/>
                        </a:rPr>
                        <a:t>Uniswa</a:t>
                      </a:r>
                      <a:r>
                        <a:rPr lang="en-US" sz="1600" b="1" i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 Red</a:t>
                      </a:r>
                      <a:endParaRPr lang="en-GB" sz="1600" b="1" i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Swaziland</a:t>
                      </a:r>
                      <a:endParaRPr lang="en-GB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612020" y="6158463"/>
            <a:ext cx="7714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Material supplied to KwaZulu-Natal Uni (SA), Acacia for All (Tunisia), 4 ITPGRFA partners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92523" y="6525521"/>
            <a:ext cx="2173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Kendabie et al., 2015, 2020</a:t>
            </a:r>
          </a:p>
        </p:txBody>
      </p:sp>
    </p:spTree>
    <p:extLst>
      <p:ext uri="{BB962C8B-B14F-4D97-AF65-F5344CB8AC3E}">
        <p14:creationId xmlns:p14="http://schemas.microsoft.com/office/powerpoint/2010/main" val="83406181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7004BB-C927-9EDB-3A21-F347D2E64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69" y="46337"/>
            <a:ext cx="4203033" cy="6477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F5D7A5-1450-BA58-DEE0-833C94718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084" y="157654"/>
            <a:ext cx="5530596" cy="6256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BF3621-CD0F-6C21-26A3-9C56BB6270DB}"/>
              </a:ext>
            </a:extLst>
          </p:cNvPr>
          <p:cNvSpPr txBox="1"/>
          <p:nvPr/>
        </p:nvSpPr>
        <p:spPr>
          <a:xfrm flipH="1">
            <a:off x="1395220" y="6442331"/>
            <a:ext cx="3592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Roots variation between genotypes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DF6F61-C7D6-A27D-70D4-60DE0E5DD2CA}"/>
              </a:ext>
            </a:extLst>
          </p:cNvPr>
          <p:cNvSpPr txBox="1"/>
          <p:nvPr/>
        </p:nvSpPr>
        <p:spPr>
          <a:xfrm flipH="1">
            <a:off x="6510605" y="6430291"/>
            <a:ext cx="3592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QTL for water use and photosynthesis</a:t>
            </a:r>
          </a:p>
        </p:txBody>
      </p:sp>
    </p:spTree>
    <p:extLst>
      <p:ext uri="{BB962C8B-B14F-4D97-AF65-F5344CB8AC3E}">
        <p14:creationId xmlns:p14="http://schemas.microsoft.com/office/powerpoint/2010/main" val="144230975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302C3F17BC2E4A99FC7A2E5CBAEF61" ma:contentTypeVersion="15" ma:contentTypeDescription="Create a new document." ma:contentTypeScope="" ma:versionID="d979b5a76e1fd4071a2a65a76acd61fb">
  <xsd:schema xmlns:xsd="http://www.w3.org/2001/XMLSchema" xmlns:xs="http://www.w3.org/2001/XMLSchema" xmlns:p="http://schemas.microsoft.com/office/2006/metadata/properties" xmlns:ns2="b4f5c5c8-6ea6-42ba-bc0c-7dfa3e26c5ca" xmlns:ns3="da8563b9-c0ae-420a-82c1-eb65f01b9d5d" targetNamespace="http://schemas.microsoft.com/office/2006/metadata/properties" ma:root="true" ma:fieldsID="42e14b0e9dfdf244a496d3aedc6dfc39" ns2:_="" ns3:_="">
    <xsd:import namespace="b4f5c5c8-6ea6-42ba-bc0c-7dfa3e26c5ca"/>
    <xsd:import namespace="da8563b9-c0ae-420a-82c1-eb65f01b9d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f5c5c8-6ea6-42ba-bc0c-7dfa3e26c5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4e1dd8a9-c271-4e28-abe1-2815a84848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8563b9-c0ae-420a-82c1-eb65f01b9d5d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7ad9233e-8aef-497a-bd29-7a291707ee75}" ma:internalName="TaxCatchAll" ma:showField="CatchAllData" ma:web="da8563b9-c0ae-420a-82c1-eb65f01b9d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a8563b9-c0ae-420a-82c1-eb65f01b9d5d" xsi:nil="true"/>
    <lcf76f155ced4ddcb4097134ff3c332f xmlns="b4f5c5c8-6ea6-42ba-bc0c-7dfa3e26c5c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724D394-782C-43E4-8142-BDD7002B56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83B977-5D52-4A09-8907-9F6B14ACC2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f5c5c8-6ea6-42ba-bc0c-7dfa3e26c5ca"/>
    <ds:schemaRef ds:uri="da8563b9-c0ae-420a-82c1-eb65f01b9d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53A2D4-99F2-4799-A773-7874A87648A7}">
  <ds:schemaRefs>
    <ds:schemaRef ds:uri="http://schemas.microsoft.com/office/2006/metadata/properties"/>
    <ds:schemaRef ds:uri="http://schemas.microsoft.com/office/infopath/2007/PartnerControls"/>
    <ds:schemaRef ds:uri="da8563b9-c0ae-420a-82c1-eb65f01b9d5d"/>
    <ds:schemaRef ds:uri="b4f5c5c8-6ea6-42ba-bc0c-7dfa3e26c5c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758</Words>
  <Application>Microsoft Office PowerPoint</Application>
  <PresentationFormat>Widescreen</PresentationFormat>
  <Paragraphs>163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Development of segregating populations</vt:lpstr>
      <vt:lpstr>Breeding for photoperiod insensitivity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Mayes</dc:creator>
  <cp:lastModifiedBy>Sean Mayes (ICRISAT-IN)</cp:lastModifiedBy>
  <cp:revision>24</cp:revision>
  <dcterms:created xsi:type="dcterms:W3CDTF">2023-09-06T06:08:30Z</dcterms:created>
  <dcterms:modified xsi:type="dcterms:W3CDTF">2024-03-04T11:56:08Z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2023-10-05T02:56:38Z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651390f6-bf31-4a05-851d-74915d039ca5</vt:lpwstr>
  </property>
  <property fmtid="{D5CDD505-2E9C-101B-9397-08002B2CF9AE}" pid="7" name="MSIP_Label_defa4170-0d19-0005-0004-bc88714345d2_ActionId">
    <vt:lpwstr>7cdf7903-12b2-4bc0-8793-75560ffc91e0</vt:lpwstr>
  </property>
  <property fmtid="{D5CDD505-2E9C-101B-9397-08002B2CF9AE}" pid="8" name="MSIP_Label_defa4170-0d19-0005-0004-bc88714345d2_ContentBits">
    <vt:lpwstr>0</vt:lpwstr>
  </property>
  <property fmtid="{D5CDD505-2E9C-101B-9397-08002B2CF9AE}" pid="9" name="ContentTypeId">
    <vt:lpwstr>0x0101006F302C3F17BC2E4A99FC7A2E5CBAEF61</vt:lpwstr>
  </property>
  <property fmtid="{D5CDD505-2E9C-101B-9397-08002B2CF9AE}" pid="10" name="MediaServiceImageTags">
    <vt:lpwstr/>
  </property>
</Properties>
</file>